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624" autoAdjust="0"/>
  </p:normalViewPr>
  <p:slideViewPr>
    <p:cSldViewPr>
      <p:cViewPr varScale="1">
        <p:scale>
          <a:sx n="107" d="100"/>
          <a:sy n="107" d="100"/>
        </p:scale>
        <p:origin x="173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881EB-9366-48E7-90E8-12D70BA53422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8D43F-8334-4C3F-8D99-6EB5F948B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425-B701-4937-810A-40CEA1122BE1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0CBD-F50E-4A69-A84D-713CC495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6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425-B701-4937-810A-40CEA1122BE1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0CBD-F50E-4A69-A84D-713CC495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9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425-B701-4937-810A-40CEA1122BE1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0CBD-F50E-4A69-A84D-713CC495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7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425-B701-4937-810A-40CEA1122BE1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0CBD-F50E-4A69-A84D-713CC495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6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425-B701-4937-810A-40CEA1122BE1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0CBD-F50E-4A69-A84D-713CC495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425-B701-4937-810A-40CEA1122BE1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0CBD-F50E-4A69-A84D-713CC495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2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425-B701-4937-810A-40CEA1122BE1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0CBD-F50E-4A69-A84D-713CC495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3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425-B701-4937-810A-40CEA1122BE1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0CBD-F50E-4A69-A84D-713CC495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4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425-B701-4937-810A-40CEA1122BE1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0CBD-F50E-4A69-A84D-713CC495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8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425-B701-4937-810A-40CEA1122BE1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0CBD-F50E-4A69-A84D-713CC495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2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425-B701-4937-810A-40CEA1122BE1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0CBD-F50E-4A69-A84D-713CC495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2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E425-B701-4937-810A-40CEA1122BE1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0CBD-F50E-4A69-A84D-713CC495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9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DA29DD.5A4455B0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s://utp.sberbank-ast.ru/VIP/NBT/PurchaseView/43/0/0/1724539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utp.sberbank-ast.ru/VIP/NBT/PurchaseView/43/0/0/15924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596D1">
                <a:hueOff val="0"/>
                <a:satOff val="0"/>
                <a:lumOff val="0"/>
                <a:shade val="51000"/>
                <a:satMod val="130000"/>
                <a:alpha val="80000"/>
              </a:srgbClr>
            </a:gs>
            <a:gs pos="80000">
              <a:srgbClr val="4596D1">
                <a:hueOff val="0"/>
                <a:satOff val="0"/>
                <a:lumOff val="0"/>
                <a:shade val="93000"/>
                <a:satMod val="130000"/>
                <a:alpha val="80000"/>
              </a:srgbClr>
            </a:gs>
            <a:gs pos="100000">
              <a:srgbClr val="4596D1">
                <a:hueOff val="0"/>
                <a:satOff val="0"/>
                <a:lumOff val="0"/>
                <a:shade val="94000"/>
                <a:satMod val="135000"/>
                <a:alpha val="80000"/>
              </a:srgb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181049" y="116632"/>
            <a:ext cx="8207375" cy="54406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Имущественный комплекс, расположенный по адресу: </a:t>
            </a: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Москва,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Воронцово Поле, 10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124" y="980157"/>
            <a:ext cx="4186852" cy="723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no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Тип процедуры продажи: открытый аукцион (на повышение)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Начальная цена: 3 328</a:t>
            </a:r>
            <a:r>
              <a:rPr lang="en-US" sz="1200" b="1" dirty="0">
                <a:solidFill>
                  <a:srgbClr val="0070C0"/>
                </a:solidFill>
              </a:rPr>
              <a:t> 000 000</a:t>
            </a:r>
            <a:r>
              <a:rPr lang="ru-RU" sz="1200" b="1" dirty="0">
                <a:solidFill>
                  <a:srgbClr val="0070C0"/>
                </a:solidFill>
              </a:rPr>
              <a:t> руб.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ru-RU" sz="1200" b="1" dirty="0">
                <a:solidFill>
                  <a:srgbClr val="0070C0"/>
                </a:solidFill>
              </a:rPr>
              <a:t>с НДС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Размер задатка: 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en-US" sz="1200" b="1" dirty="0" smtClean="0">
                <a:solidFill>
                  <a:srgbClr val="0070C0"/>
                </a:solidFill>
              </a:rPr>
              <a:t>161</a:t>
            </a:r>
            <a:r>
              <a:rPr lang="ru-RU" sz="1200" b="1" dirty="0" smtClean="0">
                <a:solidFill>
                  <a:srgbClr val="0070C0"/>
                </a:solidFill>
              </a:rPr>
              <a:t> 400 000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 </a:t>
            </a:r>
            <a:r>
              <a:rPr lang="ru-RU" sz="1200" b="1" dirty="0">
                <a:solidFill>
                  <a:srgbClr val="0070C0"/>
                </a:solidFill>
              </a:rPr>
              <a:t>руб. 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Период приема </a:t>
            </a:r>
            <a:r>
              <a:rPr lang="ru-RU" sz="1200" b="1" dirty="0" smtClean="0">
                <a:solidFill>
                  <a:srgbClr val="0070C0"/>
                </a:solidFill>
              </a:rPr>
              <a:t>заявок:</a:t>
            </a:r>
            <a:r>
              <a:rPr lang="en-US" sz="1200" b="1" dirty="0" smtClean="0">
                <a:solidFill>
                  <a:srgbClr val="0070C0"/>
                </a:solidFill>
              </a:rPr>
              <a:t> 15</a:t>
            </a:r>
            <a:r>
              <a:rPr lang="ru-RU" sz="1200" b="1" dirty="0" smtClean="0">
                <a:solidFill>
                  <a:srgbClr val="0070C0"/>
                </a:solidFill>
              </a:rPr>
              <a:t>.0</a:t>
            </a:r>
            <a:r>
              <a:rPr lang="en-US" sz="1200" b="1" dirty="0" smtClean="0">
                <a:solidFill>
                  <a:srgbClr val="0070C0"/>
                </a:solidFill>
              </a:rPr>
              <a:t>3</a:t>
            </a:r>
            <a:r>
              <a:rPr lang="ru-RU" sz="1200" b="1" dirty="0" smtClean="0">
                <a:solidFill>
                  <a:srgbClr val="0070C0"/>
                </a:solidFill>
              </a:rPr>
              <a:t>.2024-1</a:t>
            </a:r>
            <a:r>
              <a:rPr lang="en-US" sz="1200" b="1" dirty="0" smtClean="0">
                <a:solidFill>
                  <a:srgbClr val="0070C0"/>
                </a:solidFill>
              </a:rPr>
              <a:t>4</a:t>
            </a:r>
            <a:r>
              <a:rPr lang="ru-RU" sz="1200" b="1" dirty="0" smtClean="0">
                <a:solidFill>
                  <a:srgbClr val="0070C0"/>
                </a:solidFill>
              </a:rPr>
              <a:t>.0</a:t>
            </a:r>
            <a:r>
              <a:rPr lang="en-US" sz="1200" b="1" smtClean="0">
                <a:solidFill>
                  <a:srgbClr val="0070C0"/>
                </a:solidFill>
              </a:rPr>
              <a:t>5</a:t>
            </a:r>
            <a:r>
              <a:rPr lang="ru-RU" sz="1200" b="1" smtClean="0">
                <a:solidFill>
                  <a:srgbClr val="0070C0"/>
                </a:solidFill>
              </a:rPr>
              <a:t>.2024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347865" y="1838966"/>
            <a:ext cx="2448271" cy="167794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Инженерные коммуникации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08104" y="4912364"/>
            <a:ext cx="3600000" cy="60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/>
            <a:endParaRPr lang="ru-RU" sz="12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927" y="6442502"/>
            <a:ext cx="184731" cy="600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sz="1050" b="1" dirty="0">
              <a:solidFill>
                <a:srgbClr val="0070C0"/>
              </a:solidFill>
            </a:endParaRPr>
          </a:p>
          <a:p>
            <a:endParaRPr lang="ru-RU" sz="1200" b="1" dirty="0">
              <a:solidFill>
                <a:srgbClr val="0070C0"/>
              </a:solidFill>
            </a:endParaRPr>
          </a:p>
          <a:p>
            <a:endParaRPr lang="ru-RU" sz="1050" b="1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5" y="2017013"/>
            <a:ext cx="24482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black"/>
                </a:solidFill>
              </a:rPr>
              <a:t>Электричество: </a:t>
            </a:r>
            <a:r>
              <a:rPr lang="ru-RU" sz="1000" dirty="0">
                <a:solidFill>
                  <a:prstClr val="black"/>
                </a:solidFill>
              </a:rPr>
              <a:t>есть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black"/>
                </a:solidFill>
              </a:rPr>
              <a:t>Водоснабжение: </a:t>
            </a:r>
            <a:r>
              <a:rPr lang="ru-RU" sz="1000" dirty="0">
                <a:solidFill>
                  <a:prstClr val="black"/>
                </a:solidFill>
              </a:rPr>
              <a:t>есть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black"/>
                </a:solidFill>
              </a:rPr>
              <a:t>Канализация: </a:t>
            </a:r>
            <a:r>
              <a:rPr lang="ru-RU" sz="1000" dirty="0">
                <a:solidFill>
                  <a:prstClr val="black"/>
                </a:solidFill>
              </a:rPr>
              <a:t>есть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black"/>
                </a:solidFill>
              </a:rPr>
              <a:t>Теплоснабжение: </a:t>
            </a:r>
            <a:r>
              <a:rPr lang="ru-RU" sz="1000" dirty="0">
                <a:solidFill>
                  <a:prstClr val="black"/>
                </a:solidFill>
              </a:rPr>
              <a:t>есть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black"/>
                </a:solidFill>
              </a:rPr>
              <a:t>Газоснабжение: </a:t>
            </a:r>
            <a:r>
              <a:rPr lang="ru-RU" sz="1000" dirty="0" smtClean="0">
                <a:solidFill>
                  <a:prstClr val="black"/>
                </a:solidFill>
              </a:rPr>
              <a:t>нет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179512" y="1846194"/>
            <a:ext cx="2857520" cy="160566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r>
              <a:rPr lang="ru-RU" dirty="0"/>
              <a:t>Земельный участок 1: 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35497" y="2051386"/>
            <a:ext cx="3001533" cy="10654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163513"/>
            <a:r>
              <a:rPr lang="ru-RU" sz="1000" b="1" dirty="0">
                <a:latin typeface="+mj-lt"/>
                <a:cs typeface="Times New Roman" pitchFamily="18" charset="0"/>
              </a:rPr>
              <a:t>Площадь</a:t>
            </a:r>
            <a:r>
              <a:rPr lang="ru-RU" sz="1000" dirty="0">
                <a:latin typeface="+mj-lt"/>
                <a:cs typeface="Times New Roman" pitchFamily="18" charset="0"/>
              </a:rPr>
              <a:t>: </a:t>
            </a:r>
            <a:r>
              <a:rPr lang="ru-RU" sz="1000" dirty="0" smtClean="0">
                <a:latin typeface="+mj-lt"/>
                <a:cs typeface="Times New Roman" pitchFamily="18" charset="0"/>
              </a:rPr>
              <a:t>22 981 </a:t>
            </a:r>
            <a:r>
              <a:rPr lang="ru-RU" sz="1000" dirty="0" err="1" smtClean="0">
                <a:latin typeface="+mj-lt"/>
                <a:cs typeface="Times New Roman" pitchFamily="18" charset="0"/>
              </a:rPr>
              <a:t>кв.м</a:t>
            </a:r>
            <a:endParaRPr lang="ru-RU" sz="1000" dirty="0">
              <a:latin typeface="+mj-lt"/>
              <a:cs typeface="Times New Roman" pitchFamily="18" charset="0"/>
            </a:endParaRPr>
          </a:p>
          <a:p>
            <a:pPr indent="-163513"/>
            <a:r>
              <a:rPr lang="ru-RU" sz="1000" b="1" dirty="0">
                <a:latin typeface="+mj-lt"/>
                <a:cs typeface="Times New Roman" pitchFamily="18" charset="0"/>
              </a:rPr>
              <a:t>Право</a:t>
            </a:r>
            <a:r>
              <a:rPr lang="ru-RU" sz="1000" dirty="0">
                <a:latin typeface="+mj-lt"/>
                <a:cs typeface="Times New Roman" pitchFamily="18" charset="0"/>
              </a:rPr>
              <a:t>: собственность</a:t>
            </a:r>
          </a:p>
          <a:p>
            <a:pPr indent="-163513"/>
            <a:r>
              <a:rPr lang="ru-RU" sz="1000" b="1" dirty="0">
                <a:latin typeface="+mj-lt"/>
                <a:cs typeface="Times New Roman" pitchFamily="18" charset="0"/>
              </a:rPr>
              <a:t>Кадастровый</a:t>
            </a:r>
            <a:r>
              <a:rPr lang="ru-RU" sz="1000" dirty="0">
                <a:latin typeface="+mj-lt"/>
                <a:cs typeface="Times New Roman" pitchFamily="18" charset="0"/>
              </a:rPr>
              <a:t> </a:t>
            </a:r>
            <a:r>
              <a:rPr lang="ru-RU" sz="1000" b="1" dirty="0">
                <a:latin typeface="+mj-lt"/>
                <a:cs typeface="Times New Roman" pitchFamily="18" charset="0"/>
              </a:rPr>
              <a:t>номер</a:t>
            </a:r>
            <a:r>
              <a:rPr lang="ru-RU" sz="1000" dirty="0">
                <a:latin typeface="+mj-lt"/>
                <a:cs typeface="Times New Roman" pitchFamily="18" charset="0"/>
              </a:rPr>
              <a:t>: </a:t>
            </a:r>
            <a:r>
              <a:rPr lang="ru-RU" sz="1000" dirty="0" smtClean="0">
                <a:latin typeface="+mj-lt"/>
                <a:cs typeface="Times New Roman" pitchFamily="18" charset="0"/>
              </a:rPr>
              <a:t>77:01:0001019:2960</a:t>
            </a:r>
            <a:endParaRPr lang="ru-RU" sz="1000" dirty="0">
              <a:latin typeface="+mj-lt"/>
              <a:cs typeface="Times New Roman" pitchFamily="18" charset="0"/>
            </a:endParaRPr>
          </a:p>
          <a:p>
            <a:pPr indent="-163513"/>
            <a:r>
              <a:rPr lang="ru-RU" sz="1000" b="1" dirty="0">
                <a:latin typeface="+mj-lt"/>
                <a:cs typeface="Times New Roman" pitchFamily="18" charset="0"/>
              </a:rPr>
              <a:t>Категория</a:t>
            </a:r>
            <a:r>
              <a:rPr lang="ru-RU" sz="1000" dirty="0">
                <a:latin typeface="+mj-lt"/>
                <a:cs typeface="Times New Roman" pitchFamily="18" charset="0"/>
              </a:rPr>
              <a:t>: земли населённых пунктов</a:t>
            </a:r>
          </a:p>
          <a:p>
            <a:pPr indent="-163513"/>
            <a:r>
              <a:rPr lang="ru-RU" sz="1000" b="1" dirty="0">
                <a:latin typeface="+mj-lt"/>
                <a:cs typeface="Times New Roman" pitchFamily="18" charset="0"/>
              </a:rPr>
              <a:t>ВРИ</a:t>
            </a:r>
            <a:r>
              <a:rPr lang="ru-RU" sz="1000" dirty="0">
                <a:latin typeface="+mj-lt"/>
                <a:cs typeface="Times New Roman" pitchFamily="18" charset="0"/>
              </a:rPr>
              <a:t>: </a:t>
            </a:r>
            <a:r>
              <a:rPr lang="ru-RU" sz="1000" dirty="0">
                <a:cs typeface="Times New Roman" pitchFamily="18" charset="0"/>
              </a:rPr>
              <a:t>эксплуатация зданий под научно – исследовательские цели</a:t>
            </a:r>
            <a:endParaRPr lang="ru-RU" sz="1000" dirty="0">
              <a:latin typeface="+mj-lt"/>
              <a:cs typeface="Times New Roman" pitchFamily="18" charset="0"/>
            </a:endParaRPr>
          </a:p>
          <a:p>
            <a:pPr marL="179387" indent="0">
              <a:buNone/>
            </a:pPr>
            <a:endParaRPr lang="ru-RU" sz="1200" dirty="0">
              <a:latin typeface="+mj-lt"/>
              <a:cs typeface="Times New Roman" pitchFamily="18" charset="0"/>
            </a:endParaRPr>
          </a:p>
        </p:txBody>
      </p:sp>
      <p:sp>
        <p:nvSpPr>
          <p:cNvPr id="20" name="Текст 4"/>
          <p:cNvSpPr txBox="1">
            <a:spLocks/>
          </p:cNvSpPr>
          <p:nvPr/>
        </p:nvSpPr>
        <p:spPr>
          <a:xfrm>
            <a:off x="179512" y="3116869"/>
            <a:ext cx="2857519" cy="216023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r>
              <a:rPr lang="ru-RU" sz="1200" dirty="0"/>
              <a:t>Земельный участок 2 </a:t>
            </a:r>
            <a:r>
              <a:rPr lang="ru-RU" sz="1200" dirty="0" smtClean="0"/>
              <a:t> </a:t>
            </a:r>
            <a:r>
              <a:rPr lang="ru-RU" sz="1200" dirty="0"/>
              <a:t>: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169124" y="3354039"/>
            <a:ext cx="2867906" cy="9252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163513">
              <a:spcBef>
                <a:spcPts val="0"/>
              </a:spcBef>
            </a:pPr>
            <a:r>
              <a:rPr lang="ru-RU" sz="1000" b="1" dirty="0">
                <a:latin typeface="+mj-lt"/>
                <a:cs typeface="Times New Roman" pitchFamily="18" charset="0"/>
              </a:rPr>
              <a:t>Площадь</a:t>
            </a:r>
            <a:r>
              <a:rPr lang="ru-RU" sz="1000" dirty="0">
                <a:latin typeface="+mj-lt"/>
                <a:cs typeface="Times New Roman" pitchFamily="18" charset="0"/>
              </a:rPr>
              <a:t>: </a:t>
            </a:r>
            <a:r>
              <a:rPr lang="ru-RU" sz="1000" dirty="0" smtClean="0">
                <a:latin typeface="+mj-lt"/>
                <a:cs typeface="Times New Roman" pitchFamily="18" charset="0"/>
              </a:rPr>
              <a:t>6 101 </a:t>
            </a:r>
            <a:r>
              <a:rPr lang="ru-RU" sz="1000" dirty="0" err="1" smtClean="0">
                <a:latin typeface="+mj-lt"/>
                <a:cs typeface="Times New Roman" pitchFamily="18" charset="0"/>
              </a:rPr>
              <a:t>кв.м</a:t>
            </a:r>
            <a:endParaRPr lang="ru-RU" sz="1000" dirty="0">
              <a:latin typeface="+mj-lt"/>
              <a:cs typeface="Times New Roman" pitchFamily="18" charset="0"/>
            </a:endParaRPr>
          </a:p>
          <a:p>
            <a:pPr indent="-163513">
              <a:spcBef>
                <a:spcPts val="0"/>
              </a:spcBef>
            </a:pPr>
            <a:r>
              <a:rPr lang="ru-RU" sz="1000" b="1" dirty="0">
                <a:latin typeface="+mj-lt"/>
                <a:cs typeface="Times New Roman" pitchFamily="18" charset="0"/>
              </a:rPr>
              <a:t>Право</a:t>
            </a:r>
            <a:r>
              <a:rPr lang="ru-RU" sz="1000" dirty="0">
                <a:latin typeface="+mj-lt"/>
                <a:cs typeface="Times New Roman" pitchFamily="18" charset="0"/>
              </a:rPr>
              <a:t>: </a:t>
            </a:r>
            <a:r>
              <a:rPr lang="ru-RU" sz="1000" dirty="0">
                <a:cs typeface="Times New Roman" pitchFamily="18" charset="0"/>
              </a:rPr>
              <a:t>собственность</a:t>
            </a:r>
            <a:endParaRPr lang="ru-RU" sz="1000" dirty="0">
              <a:latin typeface="+mj-lt"/>
              <a:cs typeface="Times New Roman" pitchFamily="18" charset="0"/>
            </a:endParaRPr>
          </a:p>
          <a:p>
            <a:pPr marL="350837" indent="-171450">
              <a:spcBef>
                <a:spcPts val="0"/>
              </a:spcBef>
            </a:pPr>
            <a:r>
              <a:rPr lang="ru-RU" sz="1000" b="1" dirty="0">
                <a:latin typeface="+mj-lt"/>
                <a:cs typeface="Times New Roman" pitchFamily="18" charset="0"/>
              </a:rPr>
              <a:t>Кадастровый</a:t>
            </a:r>
            <a:r>
              <a:rPr lang="ru-RU" sz="1000" dirty="0">
                <a:latin typeface="+mj-lt"/>
                <a:cs typeface="Times New Roman" pitchFamily="18" charset="0"/>
              </a:rPr>
              <a:t> </a:t>
            </a:r>
            <a:r>
              <a:rPr lang="ru-RU" sz="1000" b="1" dirty="0">
                <a:latin typeface="+mj-lt"/>
                <a:cs typeface="Times New Roman" pitchFamily="18" charset="0"/>
              </a:rPr>
              <a:t>номер</a:t>
            </a:r>
            <a:r>
              <a:rPr lang="ru-RU" sz="1000" dirty="0">
                <a:latin typeface="+mj-lt"/>
                <a:cs typeface="Times New Roman" pitchFamily="18" charset="0"/>
              </a:rPr>
              <a:t>: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77:01:0001019:16 </a:t>
            </a:r>
            <a:endParaRPr lang="ru-RU" sz="1000" dirty="0">
              <a:latin typeface="+mj-lt"/>
              <a:cs typeface="Times New Roman" pitchFamily="18" charset="0"/>
            </a:endParaRPr>
          </a:p>
          <a:p>
            <a:pPr indent="-163513">
              <a:spcBef>
                <a:spcPts val="0"/>
              </a:spcBef>
            </a:pPr>
            <a:r>
              <a:rPr lang="ru-RU" sz="1000" b="1" dirty="0">
                <a:latin typeface="+mj-lt"/>
                <a:cs typeface="Times New Roman" pitchFamily="18" charset="0"/>
              </a:rPr>
              <a:t>Категория</a:t>
            </a:r>
            <a:r>
              <a:rPr lang="ru-RU" sz="1000" dirty="0">
                <a:latin typeface="+mj-lt"/>
                <a:cs typeface="Times New Roman" pitchFamily="18" charset="0"/>
              </a:rPr>
              <a:t>: земли населённых пунктов</a:t>
            </a:r>
          </a:p>
          <a:p>
            <a:pPr indent="-163513">
              <a:spcBef>
                <a:spcPts val="0"/>
              </a:spcBef>
            </a:pPr>
            <a:r>
              <a:rPr lang="ru-RU" sz="1000" b="1" dirty="0">
                <a:latin typeface="+mj-lt"/>
                <a:cs typeface="Times New Roman" pitchFamily="18" charset="0"/>
              </a:rPr>
              <a:t>ВРИ</a:t>
            </a:r>
            <a:r>
              <a:rPr lang="ru-RU" sz="1000" dirty="0">
                <a:latin typeface="+mj-lt"/>
                <a:cs typeface="Times New Roman" pitchFamily="18" charset="0"/>
              </a:rPr>
              <a:t>:  эксплуатация зданий под научно – исследовательские </a:t>
            </a:r>
            <a:r>
              <a:rPr lang="ru-RU" sz="1000" dirty="0" smtClean="0">
                <a:latin typeface="+mj-lt"/>
                <a:cs typeface="Times New Roman" pitchFamily="18" charset="0"/>
              </a:rPr>
              <a:t>цели</a:t>
            </a:r>
          </a:p>
          <a:p>
            <a:pPr indent="-163513">
              <a:spcBef>
                <a:spcPts val="0"/>
              </a:spcBef>
            </a:pPr>
            <a:endParaRPr lang="ru-RU" sz="1000" dirty="0">
              <a:latin typeface="+mj-lt"/>
              <a:cs typeface="Times New Roman" pitchFamily="18" charset="0"/>
            </a:endParaRPr>
          </a:p>
        </p:txBody>
      </p:sp>
      <p:sp>
        <p:nvSpPr>
          <p:cNvPr id="27" name="Текст 4"/>
          <p:cNvSpPr txBox="1">
            <a:spLocks/>
          </p:cNvSpPr>
          <p:nvPr/>
        </p:nvSpPr>
        <p:spPr>
          <a:xfrm>
            <a:off x="6565424" y="1838967"/>
            <a:ext cx="2221936" cy="178046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r>
              <a:rPr lang="ru-RU" sz="1200" dirty="0"/>
              <a:t>Здания, сооружения:</a:t>
            </a:r>
          </a:p>
        </p:txBody>
      </p:sp>
      <p:sp>
        <p:nvSpPr>
          <p:cNvPr id="28" name="Содержимое 5"/>
          <p:cNvSpPr txBox="1">
            <a:spLocks/>
          </p:cNvSpPr>
          <p:nvPr/>
        </p:nvSpPr>
        <p:spPr>
          <a:xfrm>
            <a:off x="6565424" y="2051387"/>
            <a:ext cx="2221936" cy="719102"/>
          </a:xfrm>
          <a:prstGeom prst="rect">
            <a:avLst/>
          </a:prstGeom>
        </p:spPr>
        <p:txBody>
          <a:bodyPr vert="horz" wrap="none" lIns="0" tIns="0" rIns="0" bIns="0" rtlCol="0">
            <a:normAutofit fontScale="92500" lnSpcReduction="10000"/>
          </a:bodyPr>
          <a:lstStyle/>
          <a:p>
            <a:pPr marL="265113" lvl="0" indent="-176213">
              <a:buFont typeface="Arial" pitchFamily="34" charset="0"/>
              <a:buChar char="•"/>
              <a:defRPr/>
            </a:pPr>
            <a:r>
              <a:rPr lang="ru-RU" sz="1000" b="1" dirty="0">
                <a:latin typeface="+mj-lt"/>
                <a:cs typeface="Times New Roman" pitchFamily="18" charset="0"/>
              </a:rPr>
              <a:t>Площадь</a:t>
            </a:r>
            <a:r>
              <a:rPr kumimoji="0" lang="ru-RU" sz="105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50" noProof="0" dirty="0" smtClean="0">
                <a:latin typeface="Times New Roman" pitchFamily="18" charset="0"/>
                <a:cs typeface="Times New Roman" pitchFamily="18" charset="0"/>
              </a:rPr>
              <a:t>14 829,9</a:t>
            </a:r>
            <a:r>
              <a:rPr kumimoji="0" lang="ru-RU" sz="105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кв.м</a:t>
            </a:r>
          </a:p>
          <a:p>
            <a:pPr marL="265113" marR="0" lvl="0" indent="-176213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000" b="1" dirty="0">
                <a:latin typeface="+mj-lt"/>
                <a:cs typeface="Times New Roman" pitchFamily="18" charset="0"/>
              </a:rPr>
              <a:t>Право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: собственность</a:t>
            </a:r>
          </a:p>
          <a:p>
            <a:pPr marL="265113" marR="0" lvl="0" indent="-176213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000" b="1" dirty="0">
                <a:latin typeface="+mj-lt"/>
                <a:cs typeface="Times New Roman" pitchFamily="18" charset="0"/>
              </a:rPr>
              <a:t>Обременения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наличие объектов </a:t>
            </a:r>
          </a:p>
          <a:p>
            <a:pPr marL="265113" marR="0" lvl="0" indent="-176213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культурного наследия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marL="265113" marR="0" lvl="0" indent="-176213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000" b="1" dirty="0">
                <a:latin typeface="+mj-lt"/>
                <a:cs typeface="Times New Roman" pitchFamily="18" charset="0"/>
              </a:rPr>
              <a:t>Состояние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удовлетворительное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Текст 4"/>
          <p:cNvSpPr txBox="1">
            <a:spLocks/>
          </p:cNvSpPr>
          <p:nvPr/>
        </p:nvSpPr>
        <p:spPr>
          <a:xfrm>
            <a:off x="91927" y="5427634"/>
            <a:ext cx="2945103" cy="159173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4" name="Содержимое 5"/>
          <p:cNvSpPr txBox="1">
            <a:spLocks/>
          </p:cNvSpPr>
          <p:nvPr/>
        </p:nvSpPr>
        <p:spPr>
          <a:xfrm>
            <a:off x="91926" y="5633401"/>
            <a:ext cx="3039914" cy="531903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88900" lvl="0">
              <a:lnSpc>
                <a:spcPts val="1200"/>
              </a:lnSpc>
              <a:defRPr/>
            </a:pPr>
            <a:r>
              <a:rPr lang="ru-RU" sz="1000" b="1" dirty="0" smtClean="0">
                <a:latin typeface="+mj-lt"/>
                <a:cs typeface="Times New Roman" pitchFamily="18" charset="0"/>
              </a:rPr>
              <a:t>Кочеткова  </a:t>
            </a:r>
            <a:r>
              <a:rPr lang="ru-RU" sz="1000" b="1" dirty="0">
                <a:latin typeface="+mj-lt"/>
                <a:cs typeface="Times New Roman" pitchFamily="18" charset="0"/>
              </a:rPr>
              <a:t>Рита </a:t>
            </a:r>
            <a:endParaRPr lang="ru-RU" sz="1000" b="1" dirty="0" smtClean="0">
              <a:latin typeface="+mj-lt"/>
              <a:cs typeface="Times New Roman" pitchFamily="18" charset="0"/>
            </a:endParaRPr>
          </a:p>
          <a:p>
            <a:pPr marL="88900" lvl="0">
              <a:lnSpc>
                <a:spcPts val="1200"/>
              </a:lnSpc>
              <a:defRPr/>
            </a:pPr>
            <a:r>
              <a:rPr lang="ru-RU" sz="1000" b="1" dirty="0" smtClean="0">
                <a:latin typeface="+mj-lt"/>
                <a:cs typeface="Times New Roman" pitchFamily="18" charset="0"/>
              </a:rPr>
              <a:t>Тел</a:t>
            </a:r>
            <a:r>
              <a:rPr lang="ru-RU" sz="1000" dirty="0">
                <a:latin typeface="+mj-lt"/>
                <a:cs typeface="Times New Roman" pitchFamily="18" charset="0"/>
              </a:rPr>
              <a:t>:</a:t>
            </a:r>
            <a:r>
              <a:rPr lang="ru-RU" sz="1000" dirty="0" smtClean="0">
                <a:latin typeface="+mj-lt"/>
                <a:cs typeface="Times New Roman" pitchFamily="18" charset="0"/>
              </a:rPr>
              <a:t> </a:t>
            </a:r>
            <a:r>
              <a:rPr lang="en-US" sz="1000" dirty="0" smtClean="0">
                <a:latin typeface="+mj-lt"/>
                <a:cs typeface="Times New Roman" pitchFamily="18" charset="0"/>
              </a:rPr>
              <a:t>+7 (917) 594-70-81</a:t>
            </a:r>
            <a:r>
              <a:rPr lang="ru-RU" sz="1000" dirty="0" smtClean="0">
                <a:latin typeface="+mj-lt"/>
                <a:cs typeface="Times New Roman" pitchFamily="18" charset="0"/>
              </a:rPr>
              <a:t> </a:t>
            </a:r>
            <a:endParaRPr lang="en-US" sz="1000" dirty="0" smtClean="0">
              <a:latin typeface="+mj-lt"/>
              <a:cs typeface="Times New Roman" pitchFamily="18" charset="0"/>
            </a:endParaRPr>
          </a:p>
          <a:p>
            <a:pPr marL="88900" lvl="0">
              <a:lnSpc>
                <a:spcPts val="1200"/>
              </a:lnSpc>
              <a:defRPr/>
            </a:pPr>
            <a:r>
              <a:rPr lang="en-US" sz="1000" b="1" dirty="0" smtClean="0">
                <a:latin typeface="+mj-lt"/>
                <a:cs typeface="Times New Roman" pitchFamily="18" charset="0"/>
              </a:rPr>
              <a:t>Email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:</a:t>
            </a:r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RVaKochetkova@rosatom.ru</a:t>
            </a:r>
            <a:endParaRPr lang="ru-RU" sz="1000" dirty="0">
              <a:latin typeface="+mj-lt"/>
              <a:cs typeface="Times New Roman" pitchFamily="18" charset="0"/>
            </a:endParaRPr>
          </a:p>
        </p:txBody>
      </p:sp>
      <p:sp>
        <p:nvSpPr>
          <p:cNvPr id="25" name="Текст 4"/>
          <p:cNvSpPr txBox="1">
            <a:spLocks/>
          </p:cNvSpPr>
          <p:nvPr/>
        </p:nvSpPr>
        <p:spPr>
          <a:xfrm>
            <a:off x="179511" y="4313049"/>
            <a:ext cx="2857519" cy="171973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r>
              <a:rPr lang="ru-RU" sz="1200" dirty="0"/>
              <a:t>Земельный участок </a:t>
            </a:r>
            <a:r>
              <a:rPr lang="ru-RU" sz="1200" dirty="0" smtClean="0"/>
              <a:t>3  </a:t>
            </a:r>
            <a:r>
              <a:rPr lang="ru-RU" sz="1200" dirty="0"/>
              <a:t>: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3630" y="4500798"/>
            <a:ext cx="2664295" cy="9110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163513">
              <a:spcBef>
                <a:spcPts val="0"/>
              </a:spcBef>
            </a:pPr>
            <a:r>
              <a:rPr lang="ru-RU" sz="1000" b="1" dirty="0">
                <a:latin typeface="+mj-lt"/>
                <a:cs typeface="Times New Roman" pitchFamily="18" charset="0"/>
              </a:rPr>
              <a:t>Площадь</a:t>
            </a:r>
            <a:r>
              <a:rPr lang="ru-RU" sz="1000" dirty="0">
                <a:latin typeface="+mj-lt"/>
                <a:cs typeface="Times New Roman" pitchFamily="18" charset="0"/>
              </a:rPr>
              <a:t>: </a:t>
            </a:r>
            <a:r>
              <a:rPr lang="ru-RU" sz="1000" dirty="0" smtClean="0">
                <a:latin typeface="+mj-lt"/>
                <a:cs typeface="Times New Roman" pitchFamily="18" charset="0"/>
              </a:rPr>
              <a:t>400 </a:t>
            </a:r>
            <a:r>
              <a:rPr lang="ru-RU" sz="1000" dirty="0" err="1" smtClean="0">
                <a:latin typeface="+mj-lt"/>
                <a:cs typeface="Times New Roman" pitchFamily="18" charset="0"/>
              </a:rPr>
              <a:t>кв.м</a:t>
            </a:r>
            <a:endParaRPr lang="ru-RU" sz="1000" dirty="0">
              <a:latin typeface="+mj-lt"/>
              <a:cs typeface="Times New Roman" pitchFamily="18" charset="0"/>
            </a:endParaRPr>
          </a:p>
          <a:p>
            <a:pPr indent="-163513">
              <a:spcBef>
                <a:spcPts val="0"/>
              </a:spcBef>
            </a:pPr>
            <a:r>
              <a:rPr lang="ru-RU" sz="1000" b="1" dirty="0">
                <a:latin typeface="+mj-lt"/>
                <a:cs typeface="Times New Roman" pitchFamily="18" charset="0"/>
              </a:rPr>
              <a:t>Право</a:t>
            </a:r>
            <a:r>
              <a:rPr lang="ru-RU" sz="1000" dirty="0">
                <a:latin typeface="+mj-lt"/>
                <a:cs typeface="Times New Roman" pitchFamily="18" charset="0"/>
              </a:rPr>
              <a:t>: </a:t>
            </a:r>
            <a:r>
              <a:rPr lang="ru-RU" sz="1000" dirty="0" smtClean="0">
                <a:cs typeface="Times New Roman" pitchFamily="18" charset="0"/>
              </a:rPr>
              <a:t>аренда</a:t>
            </a:r>
            <a:endParaRPr lang="ru-RU" sz="1000" dirty="0">
              <a:latin typeface="+mj-lt"/>
              <a:cs typeface="Times New Roman" pitchFamily="18" charset="0"/>
            </a:endParaRPr>
          </a:p>
          <a:p>
            <a:pPr indent="-163513">
              <a:spcBef>
                <a:spcPts val="0"/>
              </a:spcBef>
            </a:pPr>
            <a:r>
              <a:rPr lang="ru-RU" sz="1000" b="1" dirty="0">
                <a:latin typeface="+mj-lt"/>
                <a:cs typeface="Times New Roman" pitchFamily="18" charset="0"/>
              </a:rPr>
              <a:t>Кадастровый</a:t>
            </a:r>
            <a:r>
              <a:rPr lang="ru-RU" sz="1000" dirty="0">
                <a:latin typeface="+mj-lt"/>
                <a:cs typeface="Times New Roman" pitchFamily="18" charset="0"/>
              </a:rPr>
              <a:t> </a:t>
            </a:r>
            <a:r>
              <a:rPr lang="ru-RU" sz="1000" b="1" dirty="0">
                <a:latin typeface="+mj-lt"/>
                <a:cs typeface="Times New Roman" pitchFamily="18" charset="0"/>
              </a:rPr>
              <a:t>номер</a:t>
            </a:r>
            <a:r>
              <a:rPr lang="ru-RU" sz="1000" dirty="0">
                <a:latin typeface="+mj-lt"/>
                <a:cs typeface="Times New Roman" pitchFamily="18" charset="0"/>
              </a:rPr>
              <a:t>: </a:t>
            </a:r>
            <a:r>
              <a:rPr lang="ru-RU" sz="1000" dirty="0" smtClean="0">
                <a:cs typeface="Times New Roman" pitchFamily="18" charset="0"/>
              </a:rPr>
              <a:t>77:01:0001019:296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-163513">
              <a:spcBef>
                <a:spcPts val="0"/>
              </a:spcBef>
            </a:pPr>
            <a:r>
              <a:rPr lang="ru-RU" sz="1000" b="1" dirty="0" smtClean="0">
                <a:latin typeface="+mj-lt"/>
                <a:cs typeface="Times New Roman" pitchFamily="18" charset="0"/>
              </a:rPr>
              <a:t>Категория</a:t>
            </a:r>
            <a:r>
              <a:rPr lang="ru-RU" sz="1000" dirty="0">
                <a:latin typeface="+mj-lt"/>
                <a:cs typeface="Times New Roman" pitchFamily="18" charset="0"/>
              </a:rPr>
              <a:t>: земли населённых </a:t>
            </a:r>
            <a:r>
              <a:rPr lang="ru-RU" sz="1000" dirty="0" smtClean="0">
                <a:latin typeface="+mj-lt"/>
                <a:cs typeface="Times New Roman" pitchFamily="18" charset="0"/>
              </a:rPr>
              <a:t>пунктов</a:t>
            </a:r>
          </a:p>
          <a:p>
            <a:pPr indent="-163513">
              <a:spcBef>
                <a:spcPts val="0"/>
              </a:spcBef>
            </a:pPr>
            <a:r>
              <a:rPr lang="ru-RU" sz="1000" b="1" dirty="0">
                <a:cs typeface="Times New Roman" pitchFamily="18" charset="0"/>
              </a:rPr>
              <a:t>ВРИ</a:t>
            </a:r>
            <a:r>
              <a:rPr lang="ru-RU" sz="1000" dirty="0">
                <a:cs typeface="Times New Roman" pitchFamily="18" charset="0"/>
              </a:rPr>
              <a:t>:  эксплуатация зданий под научно – исследовательские цели</a:t>
            </a:r>
          </a:p>
          <a:p>
            <a:pPr indent="-163513">
              <a:spcBef>
                <a:spcPts val="0"/>
              </a:spcBef>
            </a:pPr>
            <a:endParaRPr lang="ru-RU" sz="1000" dirty="0">
              <a:latin typeface="+mj-lt"/>
              <a:cs typeface="Times New Roman" pitchFamily="18" charset="0"/>
            </a:endParaRPr>
          </a:p>
          <a:p>
            <a:pPr indent="-163513">
              <a:spcBef>
                <a:spcPts val="0"/>
              </a:spcBef>
            </a:pPr>
            <a:endParaRPr lang="ru-RU" sz="1000" dirty="0">
              <a:latin typeface="+mj-lt"/>
              <a:cs typeface="Times New Roman" pitchFamily="18" charset="0"/>
            </a:endParaRPr>
          </a:p>
        </p:txBody>
      </p:sp>
      <p:pic>
        <p:nvPicPr>
          <p:cNvPr id="32" name="Picture 2" descr="C:\Users\user\Pictures\вп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00798"/>
            <a:ext cx="2823935" cy="1592498"/>
          </a:xfrm>
          <a:prstGeom prst="rect">
            <a:avLst/>
          </a:prstGeom>
          <a:noFill/>
        </p:spPr>
      </p:pic>
      <p:pic>
        <p:nvPicPr>
          <p:cNvPr id="26" name="Рисунок 2" descr="cid:image001.jpg@01DA29DD.5A4455B0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905605"/>
            <a:ext cx="2880321" cy="153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1044" y="2925381"/>
            <a:ext cx="2723611" cy="1554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1044" y="4544001"/>
            <a:ext cx="2723612" cy="15492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9124" y="6235961"/>
            <a:ext cx="4392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Ссылка на аукцион</a:t>
            </a:r>
            <a:r>
              <a:rPr lang="ru-RU" sz="11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403648" y="6248590"/>
            <a:ext cx="48965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https://utp.sberbank-ast.ru/VIP/NBT/PurchaseView/43/0/0/1724539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1705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208</Words>
  <Application>Microsoft Office PowerPoint</Application>
  <PresentationFormat>Экран (4:3)</PresentationFormat>
  <Paragraphs>43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Имущественный комплекс, расположенный по адресу:  г. Москва, ул. Воронцово Поле, 10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Имущественный комплекс по адресу: г. Москва, Полуярославский пер., д. 14</dc:title>
  <dc:creator>Горина Зоя Александровна</dc:creator>
  <cp:lastModifiedBy>Кочеткова Рита Васильевна</cp:lastModifiedBy>
  <cp:revision>89</cp:revision>
  <dcterms:created xsi:type="dcterms:W3CDTF">2017-02-02T10:57:53Z</dcterms:created>
  <dcterms:modified xsi:type="dcterms:W3CDTF">2024-03-15T08:58:06Z</dcterms:modified>
</cp:coreProperties>
</file>